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600" y="-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49DE-8957-437A-BE97-F9165DD0ADE5}" type="datetimeFigureOut">
              <a:rPr lang="en-MY" smtClean="0"/>
              <a:t>7/4/2019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5CFE1-479C-4E5F-A9C3-E37F7161877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87732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49DE-8957-437A-BE97-F9165DD0ADE5}" type="datetimeFigureOut">
              <a:rPr lang="en-MY" smtClean="0"/>
              <a:t>7/4/2019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5CFE1-479C-4E5F-A9C3-E37F7161877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21825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49DE-8957-437A-BE97-F9165DD0ADE5}" type="datetimeFigureOut">
              <a:rPr lang="en-MY" smtClean="0"/>
              <a:t>7/4/2019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5CFE1-479C-4E5F-A9C3-E37F7161877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3230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49DE-8957-437A-BE97-F9165DD0ADE5}" type="datetimeFigureOut">
              <a:rPr lang="en-MY" smtClean="0"/>
              <a:t>7/4/2019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5CFE1-479C-4E5F-A9C3-E37F7161877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83231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49DE-8957-437A-BE97-F9165DD0ADE5}" type="datetimeFigureOut">
              <a:rPr lang="en-MY" smtClean="0"/>
              <a:t>7/4/2019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5CFE1-479C-4E5F-A9C3-E37F7161877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04707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49DE-8957-437A-BE97-F9165DD0ADE5}" type="datetimeFigureOut">
              <a:rPr lang="en-MY" smtClean="0"/>
              <a:t>7/4/2019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5CFE1-479C-4E5F-A9C3-E37F7161877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41736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49DE-8957-437A-BE97-F9165DD0ADE5}" type="datetimeFigureOut">
              <a:rPr lang="en-MY" smtClean="0"/>
              <a:t>7/4/2019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5CFE1-479C-4E5F-A9C3-E37F7161877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47687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49DE-8957-437A-BE97-F9165DD0ADE5}" type="datetimeFigureOut">
              <a:rPr lang="en-MY" smtClean="0"/>
              <a:t>7/4/2019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5CFE1-479C-4E5F-A9C3-E37F7161877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60986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49DE-8957-437A-BE97-F9165DD0ADE5}" type="datetimeFigureOut">
              <a:rPr lang="en-MY" smtClean="0"/>
              <a:t>7/4/2019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5CFE1-479C-4E5F-A9C3-E37F7161877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97959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49DE-8957-437A-BE97-F9165DD0ADE5}" type="datetimeFigureOut">
              <a:rPr lang="en-MY" smtClean="0"/>
              <a:t>7/4/2019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5CFE1-479C-4E5F-A9C3-E37F7161877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82720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49DE-8957-437A-BE97-F9165DD0ADE5}" type="datetimeFigureOut">
              <a:rPr lang="en-MY" smtClean="0"/>
              <a:t>7/4/2019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5CFE1-479C-4E5F-A9C3-E37F7161877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6788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749DE-8957-437A-BE97-F9165DD0ADE5}" type="datetimeFigureOut">
              <a:rPr lang="en-MY" smtClean="0"/>
              <a:t>7/4/2019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5CFE1-479C-4E5F-A9C3-E37F7161877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32229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0942" y="752739"/>
            <a:ext cx="54274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400" b="1" dirty="0">
                <a:latin typeface="Arial" panose="020B0604020202020204" pitchFamily="34" charset="0"/>
                <a:cs typeface="Arial" panose="020B0604020202020204" pitchFamily="34" charset="0"/>
              </a:rPr>
              <a:t>Different types of ESSENTIAL OILS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30942" y="1195606"/>
            <a:ext cx="4080387" cy="9832"/>
          </a:xfrm>
          <a:prstGeom prst="line">
            <a:avLst/>
          </a:prstGeom>
          <a:ln w="158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4688186"/>
              </p:ext>
            </p:extLst>
          </p:nvPr>
        </p:nvGraphicFramePr>
        <p:xfrm>
          <a:off x="530942" y="1447800"/>
          <a:ext cx="5988392" cy="4262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65125">
                  <a:extLst>
                    <a:ext uri="{9D8B030D-6E8A-4147-A177-3AD203B41FA5}">
                      <a16:colId xmlns:a16="http://schemas.microsoft.com/office/drawing/2014/main" val="2338303247"/>
                    </a:ext>
                  </a:extLst>
                </a:gridCol>
                <a:gridCol w="4123267">
                  <a:extLst>
                    <a:ext uri="{9D8B030D-6E8A-4147-A177-3AD203B41FA5}">
                      <a16:colId xmlns:a16="http://schemas.microsoft.com/office/drawing/2014/main" val="36292606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MY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SYNTHETIC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PERFUME / INDUSTRIAL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01447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MY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Applies to many oils marketed for their scent and</a:t>
                      </a:r>
                      <a:r>
                        <a:rPr lang="en-MY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aromatic properties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MY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Therapeutic benefits, may have HEALTH RISK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MY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Should NOT use topically or internally</a:t>
                      </a:r>
                      <a:endParaRPr lang="en-MY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852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MY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FOOD</a:t>
                      </a:r>
                    </a:p>
                  </a:txBody>
                  <a:tcPr anchor="ctr"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GRAS STANDARD</a:t>
                      </a:r>
                    </a:p>
                  </a:txBody>
                  <a:tcPr anchor="ctr">
                    <a:solidFill>
                      <a:srgbClr val="66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672947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MY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GRAS is</a:t>
                      </a:r>
                      <a:r>
                        <a:rPr lang="en-MY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 FDA standard – “GENERALLY RECOGNISED AS SAFE”</a:t>
                      </a:r>
                      <a:endParaRPr lang="en-MY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539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MY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THERAPEUTIC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HEALTH BENEFIT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950441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MY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 have health benefits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MY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 be</a:t>
                      </a:r>
                      <a:r>
                        <a:rPr lang="en-MY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diluted with synthetic chemicals or additives</a:t>
                      </a:r>
                      <a:endParaRPr lang="en-MY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062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MY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CPTG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PURE, SAFE AND POTENT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836867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MY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Tested for desired therapeutic qualities (standardises</a:t>
                      </a:r>
                      <a:r>
                        <a:rPr lang="en-MY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 active compounds)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MY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MY" sz="14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</a:t>
                      </a:r>
                      <a:r>
                        <a:rPr lang="en-MY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party testing for absence of toxins, contaminants, microorganisms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MY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Testing help ensures no artificial ingredients, fillers, fragrances, chemical residues, pesticides</a:t>
                      </a:r>
                      <a:endParaRPr lang="en-MY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202589"/>
                  </a:ext>
                </a:extLst>
              </a:tr>
            </a:tbl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6936438" y="1447800"/>
            <a:ext cx="2143432" cy="2163096"/>
            <a:chOff x="7539977" y="1447800"/>
            <a:chExt cx="2143432" cy="2163096"/>
          </a:xfrm>
        </p:grpSpPr>
        <p:sp>
          <p:nvSpPr>
            <p:cNvPr id="4" name="Oval 3"/>
            <p:cNvSpPr/>
            <p:nvPr/>
          </p:nvSpPr>
          <p:spPr>
            <a:xfrm>
              <a:off x="7539977" y="1447800"/>
              <a:ext cx="2143432" cy="216309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sp>
          <p:nvSpPr>
            <p:cNvPr id="10" name="Oval 9"/>
            <p:cNvSpPr/>
            <p:nvPr/>
          </p:nvSpPr>
          <p:spPr>
            <a:xfrm>
              <a:off x="8052484" y="1989667"/>
              <a:ext cx="1125382" cy="1092200"/>
            </a:xfrm>
            <a:prstGeom prst="ellipse">
              <a:avLst/>
            </a:prstGeom>
            <a:solidFill>
              <a:srgbClr val="66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sp>
          <p:nvSpPr>
            <p:cNvPr id="11" name="Oval 10"/>
            <p:cNvSpPr/>
            <p:nvPr/>
          </p:nvSpPr>
          <p:spPr>
            <a:xfrm>
              <a:off x="8405660" y="2348408"/>
              <a:ext cx="412066" cy="374718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sp>
          <p:nvSpPr>
            <p:cNvPr id="12" name="Oval 11"/>
            <p:cNvSpPr/>
            <p:nvPr/>
          </p:nvSpPr>
          <p:spPr>
            <a:xfrm>
              <a:off x="8553213" y="2455334"/>
              <a:ext cx="125121" cy="14550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</p:grpSp>
      <p:cxnSp>
        <p:nvCxnSpPr>
          <p:cNvPr id="15" name="Straight Arrow Connector 14"/>
          <p:cNvCxnSpPr>
            <a:endCxn id="17" idx="1"/>
          </p:cNvCxnSpPr>
          <p:nvPr/>
        </p:nvCxnSpPr>
        <p:spPr>
          <a:xfrm flipV="1">
            <a:off x="7962139" y="1921691"/>
            <a:ext cx="1279017" cy="583675"/>
          </a:xfrm>
          <a:prstGeom prst="straightConnector1">
            <a:avLst/>
          </a:prstGeom>
          <a:ln w="31750">
            <a:solidFill>
              <a:srgbClr val="FFC000"/>
            </a:solidFill>
            <a:headEnd w="lg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3529442"/>
              </p:ext>
            </p:extLst>
          </p:nvPr>
        </p:nvGraphicFramePr>
        <p:xfrm>
          <a:off x="433138" y="1405288"/>
          <a:ext cx="1963554" cy="442763"/>
        </p:xfrm>
        <a:graphic>
          <a:graphicData uri="http://schemas.openxmlformats.org/drawingml/2006/table">
            <a:tbl>
              <a:tblPr/>
              <a:tblGrid>
                <a:gridCol w="1963554">
                  <a:extLst>
                    <a:ext uri="{9D8B030D-6E8A-4147-A177-3AD203B41FA5}">
                      <a16:colId xmlns:a16="http://schemas.microsoft.com/office/drawing/2014/main" val="2472607766"/>
                    </a:ext>
                  </a:extLst>
                </a:gridCol>
              </a:tblGrid>
              <a:tr h="442763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>
                    <a:lnL w="57150" cmpd="sng">
                      <a:solidFill>
                        <a:schemeClr val="bg1"/>
                      </a:solidFill>
                      <a:prstDash val="solid"/>
                    </a:lnL>
                    <a:lnR w="57150" cmpd="sng">
                      <a:solidFill>
                        <a:schemeClr val="bg1"/>
                      </a:solidFill>
                      <a:prstDash val="solid"/>
                    </a:lnR>
                    <a:lnT w="57150" cmpd="sng">
                      <a:solidFill>
                        <a:schemeClr val="bg1"/>
                      </a:solidFill>
                      <a:prstDash val="solid"/>
                    </a:lnT>
                    <a:lnB w="57150" cmpd="sng">
                      <a:solidFill>
                        <a:schemeClr val="bg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7826523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2485501"/>
              </p:ext>
            </p:extLst>
          </p:nvPr>
        </p:nvGraphicFramePr>
        <p:xfrm>
          <a:off x="433138" y="2518285"/>
          <a:ext cx="1963554" cy="442763"/>
        </p:xfrm>
        <a:graphic>
          <a:graphicData uri="http://schemas.openxmlformats.org/drawingml/2006/table">
            <a:tbl>
              <a:tblPr/>
              <a:tblGrid>
                <a:gridCol w="1963554">
                  <a:extLst>
                    <a:ext uri="{9D8B030D-6E8A-4147-A177-3AD203B41FA5}">
                      <a16:colId xmlns:a16="http://schemas.microsoft.com/office/drawing/2014/main" val="2472607766"/>
                    </a:ext>
                  </a:extLst>
                </a:gridCol>
              </a:tblGrid>
              <a:tr h="442763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>
                    <a:lnL w="57150" cmpd="sng">
                      <a:solidFill>
                        <a:schemeClr val="bg1"/>
                      </a:solidFill>
                      <a:prstDash val="solid"/>
                    </a:lnL>
                    <a:lnR w="57150" cmpd="sng">
                      <a:solidFill>
                        <a:schemeClr val="bg1"/>
                      </a:solidFill>
                      <a:prstDash val="solid"/>
                    </a:lnR>
                    <a:lnT w="57150" cmpd="sng">
                      <a:solidFill>
                        <a:schemeClr val="bg1"/>
                      </a:solidFill>
                      <a:prstDash val="solid"/>
                    </a:lnT>
                    <a:lnB w="57150" cmpd="sng">
                      <a:solidFill>
                        <a:schemeClr val="bg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7826523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6925366"/>
              </p:ext>
            </p:extLst>
          </p:nvPr>
        </p:nvGraphicFramePr>
        <p:xfrm>
          <a:off x="433138" y="3257903"/>
          <a:ext cx="1963554" cy="442763"/>
        </p:xfrm>
        <a:graphic>
          <a:graphicData uri="http://schemas.openxmlformats.org/drawingml/2006/table">
            <a:tbl>
              <a:tblPr/>
              <a:tblGrid>
                <a:gridCol w="1963554">
                  <a:extLst>
                    <a:ext uri="{9D8B030D-6E8A-4147-A177-3AD203B41FA5}">
                      <a16:colId xmlns:a16="http://schemas.microsoft.com/office/drawing/2014/main" val="2472607766"/>
                    </a:ext>
                  </a:extLst>
                </a:gridCol>
              </a:tblGrid>
              <a:tr h="442763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>
                    <a:lnL w="57150" cmpd="sng">
                      <a:solidFill>
                        <a:schemeClr val="bg1"/>
                      </a:solidFill>
                      <a:prstDash val="solid"/>
                    </a:lnL>
                    <a:lnR w="57150" cmpd="sng">
                      <a:solidFill>
                        <a:schemeClr val="bg1"/>
                      </a:solidFill>
                      <a:prstDash val="solid"/>
                    </a:lnR>
                    <a:lnT w="57150" cmpd="sng">
                      <a:solidFill>
                        <a:schemeClr val="bg1"/>
                      </a:solidFill>
                      <a:prstDash val="solid"/>
                    </a:lnT>
                    <a:lnB w="57150" cmpd="sng">
                      <a:solidFill>
                        <a:schemeClr val="bg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7826523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2287561"/>
              </p:ext>
            </p:extLst>
          </p:nvPr>
        </p:nvGraphicFramePr>
        <p:xfrm>
          <a:off x="433138" y="4140103"/>
          <a:ext cx="1963554" cy="442763"/>
        </p:xfrm>
        <a:graphic>
          <a:graphicData uri="http://schemas.openxmlformats.org/drawingml/2006/table">
            <a:tbl>
              <a:tblPr/>
              <a:tblGrid>
                <a:gridCol w="1963554">
                  <a:extLst>
                    <a:ext uri="{9D8B030D-6E8A-4147-A177-3AD203B41FA5}">
                      <a16:colId xmlns:a16="http://schemas.microsoft.com/office/drawing/2014/main" val="2472607766"/>
                    </a:ext>
                  </a:extLst>
                </a:gridCol>
              </a:tblGrid>
              <a:tr h="442763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>
                    <a:lnL w="57150" cmpd="sng">
                      <a:solidFill>
                        <a:schemeClr val="bg1"/>
                      </a:solidFill>
                      <a:prstDash val="solid"/>
                    </a:lnL>
                    <a:lnR w="57150" cmpd="sng">
                      <a:solidFill>
                        <a:schemeClr val="bg1"/>
                      </a:solidFill>
                      <a:prstDash val="solid"/>
                    </a:lnR>
                    <a:lnT w="57150" cmpd="sng">
                      <a:solidFill>
                        <a:schemeClr val="bg1"/>
                      </a:solidFill>
                      <a:prstDash val="solid"/>
                    </a:lnT>
                    <a:lnB w="57150" cmpd="sng">
                      <a:solidFill>
                        <a:schemeClr val="bg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7826523"/>
                  </a:ext>
                </a:extLst>
              </a:tr>
            </a:tbl>
          </a:graphicData>
        </a:graphic>
      </p:graphicFrame>
      <p:grpSp>
        <p:nvGrpSpPr>
          <p:cNvPr id="36" name="Group 35"/>
          <p:cNvGrpSpPr/>
          <p:nvPr/>
        </p:nvGrpSpPr>
        <p:grpSpPr>
          <a:xfrm>
            <a:off x="9241156" y="1673495"/>
            <a:ext cx="2483444" cy="496392"/>
            <a:chOff x="9577012" y="2279889"/>
            <a:chExt cx="2483444" cy="496392"/>
          </a:xfrm>
        </p:grpSpPr>
        <p:grpSp>
          <p:nvGrpSpPr>
            <p:cNvPr id="26" name="Group 25"/>
            <p:cNvGrpSpPr/>
            <p:nvPr/>
          </p:nvGrpSpPr>
          <p:grpSpPr>
            <a:xfrm>
              <a:off x="9577012" y="2279889"/>
              <a:ext cx="1257915" cy="496392"/>
              <a:chOff x="9808018" y="2279889"/>
              <a:chExt cx="1257915" cy="496392"/>
            </a:xfrm>
          </p:grpSpPr>
          <p:sp>
            <p:nvSpPr>
              <p:cNvPr id="16" name="Oval 15"/>
              <p:cNvSpPr/>
              <p:nvPr/>
            </p:nvSpPr>
            <p:spPr>
              <a:xfrm>
                <a:off x="9823383" y="2279889"/>
                <a:ext cx="550333" cy="496392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MY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9808018" y="2297252"/>
                <a:ext cx="6483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MY" sz="2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CP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10293284" y="2287926"/>
                <a:ext cx="77264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MY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TG</a:t>
                </a:r>
                <a:r>
                  <a:rPr lang="en-MY" sz="24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®</a:t>
                </a:r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10718584" y="2335712"/>
              <a:ext cx="13418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MY" sz="10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Certified Pure Therapeutic Grade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9241156" y="2321584"/>
            <a:ext cx="2679825" cy="307777"/>
            <a:chOff x="9496974" y="2927978"/>
            <a:chExt cx="2679825" cy="307777"/>
          </a:xfrm>
        </p:grpSpPr>
        <p:sp>
          <p:nvSpPr>
            <p:cNvPr id="33" name="TextBox 32"/>
            <p:cNvSpPr txBox="1"/>
            <p:nvPr/>
          </p:nvSpPr>
          <p:spPr>
            <a:xfrm>
              <a:off x="9496974" y="2927978"/>
              <a:ext cx="14766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MY" sz="1400" b="1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THERAPEUTIC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0834927" y="2961048"/>
              <a:ext cx="13418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MY" sz="1000" b="1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Health benefit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9241156" y="2781058"/>
            <a:ext cx="2679825" cy="307777"/>
            <a:chOff x="9496974" y="2927978"/>
            <a:chExt cx="2679825" cy="307777"/>
          </a:xfrm>
        </p:grpSpPr>
        <p:sp>
          <p:nvSpPr>
            <p:cNvPr id="39" name="TextBox 38"/>
            <p:cNvSpPr txBox="1"/>
            <p:nvPr/>
          </p:nvSpPr>
          <p:spPr>
            <a:xfrm>
              <a:off x="9496974" y="2927978"/>
              <a:ext cx="14766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MY" sz="1400" b="1" dirty="0">
                  <a:solidFill>
                    <a:srgbClr val="66FF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FOOD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0074993" y="2961049"/>
              <a:ext cx="21018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MY" sz="1000" b="1" dirty="0">
                  <a:solidFill>
                    <a:srgbClr val="66FF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GRAS Standard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9256521" y="3217624"/>
            <a:ext cx="2679825" cy="307777"/>
            <a:chOff x="9496974" y="2927978"/>
            <a:chExt cx="2679825" cy="307777"/>
          </a:xfrm>
        </p:grpSpPr>
        <p:sp>
          <p:nvSpPr>
            <p:cNvPr id="42" name="TextBox 41"/>
            <p:cNvSpPr txBox="1"/>
            <p:nvPr/>
          </p:nvSpPr>
          <p:spPr>
            <a:xfrm>
              <a:off x="9496974" y="2927978"/>
              <a:ext cx="14766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MY" sz="14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SYNTHETIC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0540513" y="2961049"/>
              <a:ext cx="16362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MY" sz="10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Perfume / Industrial</a:t>
              </a:r>
            </a:p>
          </p:txBody>
        </p:sp>
      </p:grpSp>
      <p:cxnSp>
        <p:nvCxnSpPr>
          <p:cNvPr id="45" name="Straight Arrow Connector 44"/>
          <p:cNvCxnSpPr/>
          <p:nvPr/>
        </p:nvCxnSpPr>
        <p:spPr>
          <a:xfrm flipV="1">
            <a:off x="8008154" y="2484730"/>
            <a:ext cx="1233994" cy="177588"/>
          </a:xfrm>
          <a:prstGeom prst="straightConnector1">
            <a:avLst/>
          </a:prstGeom>
          <a:ln w="31750">
            <a:solidFill>
              <a:srgbClr val="7030A0"/>
            </a:solidFill>
            <a:headEnd w="lg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endCxn id="39" idx="1"/>
          </p:cNvCxnSpPr>
          <p:nvPr/>
        </p:nvCxnSpPr>
        <p:spPr>
          <a:xfrm>
            <a:off x="8014030" y="2864107"/>
            <a:ext cx="1227126" cy="70840"/>
          </a:xfrm>
          <a:prstGeom prst="straightConnector1">
            <a:avLst/>
          </a:prstGeom>
          <a:ln w="31750">
            <a:solidFill>
              <a:srgbClr val="66FF66"/>
            </a:solidFill>
            <a:headEnd w="lg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endCxn id="42" idx="1"/>
          </p:cNvCxnSpPr>
          <p:nvPr/>
        </p:nvCxnSpPr>
        <p:spPr>
          <a:xfrm flipV="1">
            <a:off x="8011588" y="3371513"/>
            <a:ext cx="1244933" cy="38405"/>
          </a:xfrm>
          <a:prstGeom prst="straightConnector1">
            <a:avLst/>
          </a:prstGeom>
          <a:ln w="31750">
            <a:solidFill>
              <a:srgbClr val="0070C0"/>
            </a:solidFill>
            <a:headEnd w="lg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9794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124</Words>
  <Application>Microsoft Office PowerPoint</Application>
  <PresentationFormat>Widescreen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 Sze</dc:creator>
  <cp:lastModifiedBy>Le Sze</cp:lastModifiedBy>
  <cp:revision>6</cp:revision>
  <dcterms:created xsi:type="dcterms:W3CDTF">2019-04-07T00:13:29Z</dcterms:created>
  <dcterms:modified xsi:type="dcterms:W3CDTF">2019-04-07T00:50:57Z</dcterms:modified>
</cp:coreProperties>
</file>